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6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600000000000000"/>
      <p:regular r:id="rId26"/>
    </p:embeddedFont>
    <p:embeddedFont>
      <p:font typeface="Open Sauce SemiBold" charset="1" panose="00000700000000000000"/>
      <p:regular r:id="rId27"/>
    </p:embeddedFont>
    <p:embeddedFont>
      <p:font typeface="Open Sauce SemiBold Bold" charset="1" panose="00000A00000000000000"/>
      <p:regular r:id="rId28"/>
    </p:embeddedFont>
    <p:embeddedFont>
      <p:font typeface="Open Sauce SemiBold Italics" charset="1" panose="00000700000000000000"/>
      <p:regular r:id="rId29"/>
    </p:embeddedFont>
    <p:embeddedFont>
      <p:font typeface="Open Sauce SemiBold Bold Italics" charset="1" panose="00000A00000000000000"/>
      <p:regular r:id="rId30"/>
    </p:embeddedFont>
    <p:embeddedFont>
      <p:font typeface="Alegreya Medium" charset="1" panose="00000600000000000000"/>
      <p:regular r:id="rId31"/>
    </p:embeddedFont>
    <p:embeddedFont>
      <p:font typeface="Alegreya Medium Bold" charset="1" panose="00000900000000000000"/>
      <p:regular r:id="rId32"/>
    </p:embeddedFont>
    <p:embeddedFont>
      <p:font typeface="Alegreya Medium Italics" charset="1" panose="00000600000000000000"/>
      <p:regular r:id="rId33"/>
    </p:embeddedFont>
    <p:embeddedFont>
      <p:font typeface="Alegreya Medium Bold Italics" charset="1" panose="000009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9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424076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3388403" y="6291505"/>
            <a:ext cx="5554279" cy="556184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8547636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8547636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8409677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657325" y="8419202"/>
            <a:ext cx="294966" cy="29496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4226472" y="7037861"/>
            <a:ext cx="3882370" cy="288481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813733" y="2745891"/>
            <a:ext cx="7389590" cy="166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1"/>
              </a:lnSpc>
            </a:pPr>
            <a:r>
              <a:rPr lang="en-US" sz="5822">
                <a:solidFill>
                  <a:srgbClr val="FCBF01"/>
                </a:solidFill>
                <a:latin typeface="League Spartan Bold"/>
              </a:rPr>
              <a:t>PROJECT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60600" y="1426192"/>
            <a:ext cx="7823714" cy="111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1"/>
              </a:lnSpc>
            </a:pPr>
            <a:r>
              <a:rPr lang="en-US" sz="7760">
                <a:solidFill>
                  <a:srgbClr val="FDFDFD"/>
                </a:solidFill>
                <a:latin typeface="Open Sans"/>
              </a:rPr>
              <a:t>DATA SCIENCE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12574" y="4750747"/>
            <a:ext cx="9391908" cy="45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-by :    </a:t>
            </a:r>
            <a:r>
              <a:rPr lang="en-US" sz="3662">
                <a:solidFill>
                  <a:srgbClr val="FFFFFF"/>
                </a:solidFill>
                <a:latin typeface="Alegreya Medium"/>
              </a:rPr>
              <a:t>AGRANSH RASTOGI ,</a:t>
            </a:r>
          </a:p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             ARNAV SRIVASTAVA , </a:t>
            </a:r>
          </a:p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HARSHIT GARG ,</a:t>
            </a:r>
          </a:p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                 HARMANPREET SINGH  ,</a:t>
            </a:r>
          </a:p>
          <a:p>
            <a:pPr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                                 </a:t>
            </a:r>
            <a:r>
              <a:rPr lang="en-US" sz="3662">
                <a:solidFill>
                  <a:srgbClr val="FFFFFF"/>
                </a:solidFill>
                <a:latin typeface="Alegreya Medium"/>
              </a:rPr>
              <a:t>VISHAL DIXIT ,</a:t>
            </a:r>
          </a:p>
          <a:p>
            <a:pPr algn="ctr">
              <a:lnSpc>
                <a:spcPts val="5127"/>
              </a:lnSpc>
            </a:pPr>
            <a:r>
              <a:rPr lang="en-US" sz="3662">
                <a:solidFill>
                  <a:srgbClr val="FFFFFF"/>
                </a:solidFill>
                <a:latin typeface="Alegreya Medium"/>
              </a:rPr>
              <a:t>          VIKAS SINGH RAJPUT</a:t>
            </a:r>
          </a:p>
          <a:p>
            <a:pPr algn="ctr">
              <a:lnSpc>
                <a:spcPts val="512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01309" y="2596707"/>
            <a:ext cx="5246370" cy="4980898"/>
            <a:chOff x="0" y="0"/>
            <a:chExt cx="1913890" cy="181704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817045"/>
            </a:xfrm>
            <a:custGeom>
              <a:avLst/>
              <a:gdLst/>
              <a:ahLst/>
              <a:cxnLst/>
              <a:rect r="r" b="b" t="t" l="l"/>
              <a:pathLst>
                <a:path h="1817045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817045"/>
                  </a:lnTo>
                  <a:lnTo>
                    <a:pt x="0" y="1817045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505076" y="3205767"/>
            <a:ext cx="9085204" cy="5588000"/>
            <a:chOff x="0" y="0"/>
            <a:chExt cx="12113606" cy="74506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3145" r="0" b="3145"/>
            <a:stretch>
              <a:fillRect/>
            </a:stretch>
          </p:blipFill>
          <p:spPr>
            <a:xfrm>
              <a:off x="0" y="0"/>
              <a:ext cx="12113606" cy="7450667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95350"/>
            <a:ext cx="9687999" cy="122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69"/>
              </a:lnSpc>
              <a:spcBef>
                <a:spcPct val="0"/>
              </a:spcBef>
            </a:pPr>
            <a:r>
              <a:rPr lang="en-US" sz="7192">
                <a:solidFill>
                  <a:srgbClr val="F1C024"/>
                </a:solidFill>
                <a:latin typeface="Open Sauce SemiBold Bold"/>
              </a:rPr>
              <a:t>Scatter Plot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30033"/>
            <a:ext cx="5656905" cy="700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8"/>
              </a:lnSpc>
            </a:pPr>
            <a:r>
              <a:rPr lang="en-US" sz="3320">
                <a:solidFill>
                  <a:srgbClr val="EFECE7"/>
                </a:solidFill>
                <a:latin typeface="DM Sans"/>
              </a:rPr>
              <a:t>A scatter diagram is an extremely simple statistical tool used to show a relationship between two variables.</a:t>
            </a:r>
          </a:p>
          <a:p>
            <a:pPr algn="just">
              <a:lnSpc>
                <a:spcPts val="4648"/>
              </a:lnSpc>
            </a:pPr>
            <a:r>
              <a:rPr lang="en-US" sz="3320">
                <a:solidFill>
                  <a:srgbClr val="EFECE7"/>
                </a:solidFill>
                <a:latin typeface="DM Sans"/>
              </a:rPr>
              <a:t>It is often combined with a simple linear regression line used to fit a model between the two variables.</a:t>
            </a:r>
          </a:p>
          <a:p>
            <a:pPr algn="just">
              <a:lnSpc>
                <a:spcPts val="4648"/>
              </a:lnSpc>
            </a:pPr>
          </a:p>
          <a:p>
            <a:pPr algn="just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EFECE7"/>
                </a:solidFill>
                <a:latin typeface="DM Sans"/>
              </a:rPr>
              <a:t>This scatter plot is between y_test &amp; predictions.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146592" y="-2430798"/>
            <a:ext cx="5482085" cy="548208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03837" y="2300657"/>
            <a:ext cx="6755463" cy="6426809"/>
            <a:chOff x="0" y="0"/>
            <a:chExt cx="9007284" cy="85690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926664" y="8175366"/>
              <a:ext cx="88543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41511" y="8175366"/>
              <a:ext cx="88543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356357" y="8175366"/>
              <a:ext cx="88543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071203" y="8175366"/>
              <a:ext cx="88543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86050" y="8175366"/>
              <a:ext cx="885430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90860" y="182569"/>
              <a:ext cx="8416424" cy="7865995"/>
              <a:chOff x="0" y="0"/>
              <a:chExt cx="11006841" cy="10287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20510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41084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61658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82232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10280650"/>
                <a:ext cx="1100684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06841">
                    <a:moveTo>
                      <a:pt x="0" y="0"/>
                    </a:moveTo>
                    <a:lnTo>
                      <a:pt x="11006841" y="0"/>
                    </a:lnTo>
                    <a:lnTo>
                      <a:pt x="1100684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44624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117823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15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691022"/>
              <a:ext cx="435482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7329" y="6264221"/>
              <a:ext cx="258154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7329" y="7837420"/>
              <a:ext cx="258154" cy="393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9"/>
                </a:lnSpc>
              </a:pPr>
              <a:r>
                <a:rPr lang="en-US" sz="1835">
                  <a:solidFill>
                    <a:srgbClr val="FDFDFD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116347" y="1121633"/>
              <a:ext cx="7890937" cy="6926931"/>
              <a:chOff x="687222" y="1228090"/>
              <a:chExt cx="10319619" cy="905891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10287000"/>
                <a:ext cx="661822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661822">
                    <a:moveTo>
                      <a:pt x="0" y="0"/>
                    </a:moveTo>
                    <a:lnTo>
                      <a:pt x="0" y="0"/>
                    </a:lnTo>
                    <a:lnTo>
                      <a:pt x="661822" y="0"/>
                    </a:lnTo>
                    <a:lnTo>
                      <a:pt x="661822" y="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2242644" y="6988810"/>
                <a:ext cx="661822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61822">
                    <a:moveTo>
                      <a:pt x="0" y="3298190"/>
                    </a:moveTo>
                    <a:lnTo>
                      <a:pt x="0" y="52945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5"/>
                    </a:cubicBezTo>
                    <a:lnTo>
                      <a:pt x="661822" y="329819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485288" y="4108450"/>
                <a:ext cx="661822" cy="6178550"/>
              </a:xfrm>
              <a:custGeom>
                <a:avLst/>
                <a:gdLst/>
                <a:ahLst/>
                <a:cxnLst/>
                <a:rect r="r" b="b" t="t" l="l"/>
                <a:pathLst>
                  <a:path h="6178550" w="661822">
                    <a:moveTo>
                      <a:pt x="0" y="617855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617855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6727932" y="2874010"/>
                <a:ext cx="661822" cy="7412990"/>
              </a:xfrm>
              <a:custGeom>
                <a:avLst/>
                <a:gdLst/>
                <a:ahLst/>
                <a:cxnLst/>
                <a:rect r="r" b="b" t="t" l="l"/>
                <a:pathLst>
                  <a:path h="7412990" w="661822">
                    <a:moveTo>
                      <a:pt x="0" y="741299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741299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970576" y="1228090"/>
                <a:ext cx="661822" cy="9058910"/>
              </a:xfrm>
              <a:custGeom>
                <a:avLst/>
                <a:gdLst/>
                <a:ahLst/>
                <a:cxnLst/>
                <a:rect r="r" b="b" t="t" l="l"/>
                <a:pathLst>
                  <a:path h="9058910" w="661822">
                    <a:moveTo>
                      <a:pt x="0" y="9058910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9058910"/>
                    </a:ln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687222" y="8216900"/>
                <a:ext cx="661822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61822">
                    <a:moveTo>
                      <a:pt x="0" y="2070100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20701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2929866" y="6988810"/>
                <a:ext cx="661822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61822">
                    <a:moveTo>
                      <a:pt x="0" y="3298190"/>
                    </a:moveTo>
                    <a:lnTo>
                      <a:pt x="0" y="52945"/>
                    </a:lnTo>
                    <a:cubicBezTo>
                      <a:pt x="0" y="23705"/>
                      <a:pt x="23704" y="0"/>
                      <a:pt x="52946" y="0"/>
                    </a:cubicBezTo>
                    <a:lnTo>
                      <a:pt x="608876" y="0"/>
                    </a:lnTo>
                    <a:cubicBezTo>
                      <a:pt x="622918" y="0"/>
                      <a:pt x="636385" y="5578"/>
                      <a:pt x="646314" y="15507"/>
                    </a:cubicBezTo>
                    <a:cubicBezTo>
                      <a:pt x="656243" y="25436"/>
                      <a:pt x="661822" y="38904"/>
                      <a:pt x="661822" y="52945"/>
                    </a:cubicBezTo>
                    <a:lnTo>
                      <a:pt x="661822" y="329819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5172509" y="6167967"/>
                <a:ext cx="661822" cy="4119033"/>
              </a:xfrm>
              <a:custGeom>
                <a:avLst/>
                <a:gdLst/>
                <a:ahLst/>
                <a:cxnLst/>
                <a:rect r="r" b="b" t="t" l="l"/>
                <a:pathLst>
                  <a:path h="4119033" w="661822">
                    <a:moveTo>
                      <a:pt x="0" y="4119033"/>
                    </a:moveTo>
                    <a:lnTo>
                      <a:pt x="0" y="52946"/>
                    </a:lnTo>
                    <a:cubicBezTo>
                      <a:pt x="0" y="38903"/>
                      <a:pt x="5578" y="25436"/>
                      <a:pt x="15508" y="15507"/>
                    </a:cubicBezTo>
                    <a:cubicBezTo>
                      <a:pt x="25437" y="5577"/>
                      <a:pt x="38904" y="0"/>
                      <a:pt x="52946" y="0"/>
                    </a:cubicBezTo>
                    <a:lnTo>
                      <a:pt x="608877" y="0"/>
                    </a:lnTo>
                    <a:cubicBezTo>
                      <a:pt x="622919" y="0"/>
                      <a:pt x="636386" y="5578"/>
                      <a:pt x="646315" y="15507"/>
                    </a:cubicBezTo>
                    <a:cubicBezTo>
                      <a:pt x="656245" y="25436"/>
                      <a:pt x="661822" y="38903"/>
                      <a:pt x="661822" y="52946"/>
                    </a:cubicBezTo>
                    <a:lnTo>
                      <a:pt x="661822" y="411903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7415154" y="4521341"/>
                <a:ext cx="661822" cy="5765659"/>
              </a:xfrm>
              <a:custGeom>
                <a:avLst/>
                <a:gdLst/>
                <a:ahLst/>
                <a:cxnLst/>
                <a:rect r="r" b="b" t="t" l="l"/>
                <a:pathLst>
                  <a:path h="5765659" w="661822">
                    <a:moveTo>
                      <a:pt x="0" y="5765659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6" y="0"/>
                      <a:pt x="661821" y="23705"/>
                      <a:pt x="661821" y="52946"/>
                    </a:cubicBezTo>
                    <a:lnTo>
                      <a:pt x="661821" y="5765659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9657797" y="2051627"/>
                <a:ext cx="661822" cy="8235373"/>
              </a:xfrm>
              <a:custGeom>
                <a:avLst/>
                <a:gdLst/>
                <a:ahLst/>
                <a:cxnLst/>
                <a:rect r="r" b="b" t="t" l="l"/>
                <a:pathLst>
                  <a:path h="8235373" w="661822">
                    <a:moveTo>
                      <a:pt x="0" y="8235373"/>
                    </a:moveTo>
                    <a:lnTo>
                      <a:pt x="0" y="52946"/>
                    </a:lnTo>
                    <a:cubicBezTo>
                      <a:pt x="0" y="23705"/>
                      <a:pt x="23705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823537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374444" y="8216900"/>
                <a:ext cx="661822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61822">
                    <a:moveTo>
                      <a:pt x="0" y="2070100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6" y="0"/>
                    </a:cubicBezTo>
                    <a:lnTo>
                      <a:pt x="608876" y="0"/>
                    </a:lnTo>
                    <a:cubicBezTo>
                      <a:pt x="638117" y="0"/>
                      <a:pt x="661822" y="23705"/>
                      <a:pt x="661822" y="52946"/>
                    </a:cubicBezTo>
                    <a:lnTo>
                      <a:pt x="661822" y="2070100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617088" y="8637905"/>
                <a:ext cx="661822" cy="1649095"/>
              </a:xfrm>
              <a:custGeom>
                <a:avLst/>
                <a:gdLst/>
                <a:ahLst/>
                <a:cxnLst/>
                <a:rect r="r" b="b" t="t" l="l"/>
                <a:pathLst>
                  <a:path h="1649095" w="661822">
                    <a:moveTo>
                      <a:pt x="0" y="1649095"/>
                    </a:moveTo>
                    <a:lnTo>
                      <a:pt x="0" y="52946"/>
                    </a:lnTo>
                    <a:cubicBezTo>
                      <a:pt x="0" y="23705"/>
                      <a:pt x="23704" y="0"/>
                      <a:pt x="52945" y="0"/>
                    </a:cubicBezTo>
                    <a:lnTo>
                      <a:pt x="608876" y="0"/>
                    </a:lnTo>
                    <a:cubicBezTo>
                      <a:pt x="638117" y="0"/>
                      <a:pt x="661821" y="23705"/>
                      <a:pt x="661821" y="52946"/>
                    </a:cubicBezTo>
                    <a:lnTo>
                      <a:pt x="661821" y="1649095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5859731" y="8227483"/>
                <a:ext cx="661822" cy="2059517"/>
              </a:xfrm>
              <a:custGeom>
                <a:avLst/>
                <a:gdLst/>
                <a:ahLst/>
                <a:cxnLst/>
                <a:rect r="r" b="b" t="t" l="l"/>
                <a:pathLst>
                  <a:path h="2059517" w="661822">
                    <a:moveTo>
                      <a:pt x="0" y="2059517"/>
                    </a:moveTo>
                    <a:lnTo>
                      <a:pt x="0" y="52946"/>
                    </a:lnTo>
                    <a:cubicBezTo>
                      <a:pt x="0" y="38904"/>
                      <a:pt x="5578" y="25437"/>
                      <a:pt x="15508" y="15508"/>
                    </a:cubicBezTo>
                    <a:cubicBezTo>
                      <a:pt x="25437" y="5578"/>
                      <a:pt x="38904" y="0"/>
                      <a:pt x="52946" y="0"/>
                    </a:cubicBezTo>
                    <a:lnTo>
                      <a:pt x="608876" y="0"/>
                    </a:lnTo>
                    <a:cubicBezTo>
                      <a:pt x="622919" y="0"/>
                      <a:pt x="636386" y="5578"/>
                      <a:pt x="646315" y="15508"/>
                    </a:cubicBezTo>
                    <a:cubicBezTo>
                      <a:pt x="656244" y="25437"/>
                      <a:pt x="661822" y="38904"/>
                      <a:pt x="661822" y="52946"/>
                    </a:cubicBezTo>
                    <a:lnTo>
                      <a:pt x="661822" y="2059517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8102375" y="6992338"/>
                <a:ext cx="661822" cy="3294662"/>
              </a:xfrm>
              <a:custGeom>
                <a:avLst/>
                <a:gdLst/>
                <a:ahLst/>
                <a:cxnLst/>
                <a:rect r="r" b="b" t="t" l="l"/>
                <a:pathLst>
                  <a:path h="3294662" w="661822">
                    <a:moveTo>
                      <a:pt x="0" y="3294662"/>
                    </a:moveTo>
                    <a:lnTo>
                      <a:pt x="0" y="52946"/>
                    </a:lnTo>
                    <a:cubicBezTo>
                      <a:pt x="0" y="38903"/>
                      <a:pt x="5578" y="25437"/>
                      <a:pt x="15507" y="15507"/>
                    </a:cubicBezTo>
                    <a:cubicBezTo>
                      <a:pt x="25437" y="5577"/>
                      <a:pt x="38903" y="0"/>
                      <a:pt x="52946" y="0"/>
                    </a:cubicBezTo>
                    <a:lnTo>
                      <a:pt x="608876" y="0"/>
                    </a:lnTo>
                    <a:cubicBezTo>
                      <a:pt x="622919" y="0"/>
                      <a:pt x="636385" y="5577"/>
                      <a:pt x="646315" y="15507"/>
                    </a:cubicBezTo>
                    <a:cubicBezTo>
                      <a:pt x="656245" y="25437"/>
                      <a:pt x="661823" y="38903"/>
                      <a:pt x="661823" y="52946"/>
                    </a:cubicBezTo>
                    <a:lnTo>
                      <a:pt x="661823" y="3294662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0345019" y="6992851"/>
                <a:ext cx="661822" cy="3294149"/>
              </a:xfrm>
              <a:custGeom>
                <a:avLst/>
                <a:gdLst/>
                <a:ahLst/>
                <a:cxnLst/>
                <a:rect r="r" b="b" t="t" l="l"/>
                <a:pathLst>
                  <a:path h="3294149" w="661822">
                    <a:moveTo>
                      <a:pt x="0" y="3294149"/>
                    </a:moveTo>
                    <a:lnTo>
                      <a:pt x="0" y="52945"/>
                    </a:lnTo>
                    <a:cubicBezTo>
                      <a:pt x="0" y="38903"/>
                      <a:pt x="5578" y="25436"/>
                      <a:pt x="15508" y="15506"/>
                    </a:cubicBezTo>
                    <a:cubicBezTo>
                      <a:pt x="25437" y="5578"/>
                      <a:pt x="38904" y="0"/>
                      <a:pt x="52946" y="0"/>
                    </a:cubicBezTo>
                    <a:lnTo>
                      <a:pt x="608877" y="0"/>
                    </a:lnTo>
                    <a:cubicBezTo>
                      <a:pt x="638118" y="0"/>
                      <a:pt x="661822" y="23704"/>
                      <a:pt x="661822" y="52945"/>
                    </a:cubicBezTo>
                    <a:lnTo>
                      <a:pt x="661822" y="3294149"/>
                    </a:lnTo>
                    <a:close/>
                  </a:path>
                </a:pathLst>
              </a:custGeom>
              <a:solidFill>
                <a:srgbClr val="DFAC0D"/>
              </a:solidFill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1028700" y="7795289"/>
            <a:ext cx="831204" cy="831204"/>
            <a:chOff x="0" y="0"/>
            <a:chExt cx="1913890" cy="1913890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752" y="7887541"/>
            <a:ext cx="447100" cy="646699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 rot="0">
            <a:off x="1028700" y="6367137"/>
            <a:ext cx="831204" cy="831204"/>
            <a:chOff x="0" y="0"/>
            <a:chExt cx="1913890" cy="1913890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7166" y="6534486"/>
            <a:ext cx="514272" cy="496506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 rot="0">
            <a:off x="1028700" y="4915265"/>
            <a:ext cx="831204" cy="831204"/>
            <a:chOff x="0" y="0"/>
            <a:chExt cx="1913890" cy="1913890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7166" y="5073731"/>
            <a:ext cx="514272" cy="514272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 rot="0">
            <a:off x="1028700" y="3461510"/>
            <a:ext cx="831204" cy="831204"/>
            <a:chOff x="0" y="0"/>
            <a:chExt cx="1913890" cy="1913890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752" y="3572018"/>
            <a:ext cx="447100" cy="610187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1028700" y="904875"/>
            <a:ext cx="9362947" cy="110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50"/>
              </a:lnSpc>
              <a:spcBef>
                <a:spcPct val="0"/>
              </a:spcBef>
            </a:pPr>
            <a:r>
              <a:rPr lang="en-US" sz="6464">
                <a:solidFill>
                  <a:srgbClr val="FCBF01"/>
                </a:solidFill>
                <a:latin typeface="Open Sauce SemiBold Bold"/>
              </a:rPr>
              <a:t>Project Overview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474690" y="3840641"/>
            <a:ext cx="2588315" cy="43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FAFAFA"/>
                </a:solidFill>
                <a:latin typeface="DM Sans"/>
              </a:rPr>
              <a:t>HTML ,JS ,CSS.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474690" y="5180437"/>
            <a:ext cx="4485490" cy="48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8"/>
              </a:lnSpc>
              <a:spcBef>
                <a:spcPct val="0"/>
              </a:spcBef>
            </a:pPr>
            <a:r>
              <a:rPr lang="en-US" sz="2805">
                <a:solidFill>
                  <a:srgbClr val="FAFAFA"/>
                </a:solidFill>
                <a:latin typeface="DM Sans"/>
              </a:rPr>
              <a:t>Machine Learning Libraries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74690" y="6622784"/>
            <a:ext cx="1615762" cy="57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3"/>
              </a:lnSpc>
              <a:spcBef>
                <a:spcPct val="0"/>
              </a:spcBef>
            </a:pPr>
            <a:r>
              <a:rPr lang="en-US" sz="3374">
                <a:solidFill>
                  <a:srgbClr val="FAFAFA"/>
                </a:solidFill>
                <a:latin typeface="DM Sans"/>
              </a:rPr>
              <a:t>Heroku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474690" y="8091962"/>
            <a:ext cx="5631000" cy="4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FAFAFA"/>
                </a:solidFill>
                <a:latin typeface="DM Sans"/>
              </a:rPr>
              <a:t>We got Accuracy of about 85%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474690" y="3081666"/>
            <a:ext cx="2588315" cy="67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928">
                <a:solidFill>
                  <a:srgbClr val="FCBF01"/>
                </a:solidFill>
                <a:latin typeface="DM Sans Bold"/>
              </a:rPr>
              <a:t>Frontend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474690" y="4535421"/>
            <a:ext cx="2588315" cy="68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928">
                <a:solidFill>
                  <a:srgbClr val="FCBF01"/>
                </a:solidFill>
                <a:latin typeface="DM Sans Bold"/>
              </a:rPr>
              <a:t>Backend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474690" y="5854041"/>
            <a:ext cx="4790228" cy="68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  <a:spcBef>
                <a:spcPct val="0"/>
              </a:spcBef>
            </a:pPr>
            <a:r>
              <a:rPr lang="en-US" sz="3928">
                <a:solidFill>
                  <a:srgbClr val="FCBF01"/>
                </a:solidFill>
                <a:latin typeface="DM Sans Bold"/>
              </a:rPr>
              <a:t>Final Deployment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269259"/>
            <a:ext cx="1286735" cy="32168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72068" y="7410554"/>
            <a:ext cx="8554743" cy="1096966"/>
            <a:chOff x="0" y="0"/>
            <a:chExt cx="30434627" cy="39026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0434626" cy="3902600"/>
            </a:xfrm>
            <a:custGeom>
              <a:avLst/>
              <a:gdLst/>
              <a:ahLst/>
              <a:cxnLst/>
              <a:rect r="r" b="b" t="t" l="l"/>
              <a:pathLst>
                <a:path h="3902600" w="30434626">
                  <a:moveTo>
                    <a:pt x="3012982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97800"/>
                  </a:lnTo>
                  <a:cubicBezTo>
                    <a:pt x="0" y="3766710"/>
                    <a:pt x="135890" y="3902600"/>
                    <a:pt x="304800" y="3902600"/>
                  </a:cubicBezTo>
                  <a:lnTo>
                    <a:pt x="30129826" y="3902600"/>
                  </a:lnTo>
                  <a:cubicBezTo>
                    <a:pt x="30298737" y="3902600"/>
                    <a:pt x="30434626" y="3766710"/>
                    <a:pt x="30434626" y="3597800"/>
                  </a:cubicBezTo>
                  <a:lnTo>
                    <a:pt x="30434626" y="304800"/>
                  </a:lnTo>
                  <a:cubicBezTo>
                    <a:pt x="30434626" y="135890"/>
                    <a:pt x="30298737" y="0"/>
                    <a:pt x="30129826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42121">
            <a:off x="6738393" y="-713601"/>
            <a:ext cx="4190985" cy="39657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23889" r="0" b="0"/>
          <a:stretch>
            <a:fillRect/>
          </a:stretch>
        </p:blipFill>
        <p:spPr>
          <a:xfrm flipH="false" flipV="false" rot="5400000">
            <a:off x="12609322" y="6611751"/>
            <a:ext cx="3111521" cy="224090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23889" r="0" b="0"/>
          <a:stretch>
            <a:fillRect/>
          </a:stretch>
        </p:blipFill>
        <p:spPr>
          <a:xfrm flipH="false" flipV="false" rot="5400000">
            <a:off x="15305592" y="6611751"/>
            <a:ext cx="3111521" cy="22409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23889" r="0" b="0"/>
          <a:stretch>
            <a:fillRect/>
          </a:stretch>
        </p:blipFill>
        <p:spPr>
          <a:xfrm flipH="false" flipV="false" rot="5400000">
            <a:off x="15305592" y="2888322"/>
            <a:ext cx="3111521" cy="22409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23889" r="0" b="0"/>
          <a:stretch>
            <a:fillRect/>
          </a:stretch>
        </p:blipFill>
        <p:spPr>
          <a:xfrm flipH="false" flipV="false" rot="5400000">
            <a:off x="12609322" y="2888322"/>
            <a:ext cx="3111521" cy="2240901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37518" y="3132610"/>
            <a:ext cx="6621782" cy="6967266"/>
            <a:chOff x="0" y="0"/>
            <a:chExt cx="5842000" cy="61468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179" r="-3297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0" r="0" t="-286" b="-28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2048368"/>
            <a:ext cx="5243112" cy="134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14"/>
              </a:lnSpc>
            </a:pPr>
            <a:r>
              <a:rPr lang="en-US" sz="7867">
                <a:solidFill>
                  <a:srgbClr val="FFFFFF"/>
                </a:solidFill>
                <a:latin typeface="Open Sauce SemiBold"/>
              </a:rPr>
              <a:t>With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961160"/>
            <a:ext cx="7799150" cy="149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29"/>
              </a:lnSpc>
            </a:pPr>
            <a:r>
              <a:rPr lang="en-US" sz="8735">
                <a:solidFill>
                  <a:srgbClr val="F1C024"/>
                </a:solidFill>
                <a:latin typeface="Open Sauce SemiBold"/>
              </a:rPr>
              <a:t>Deployment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0671" y="7635505"/>
            <a:ext cx="80035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101"/>
                </a:solidFill>
                <a:latin typeface="Open Sans"/>
              </a:rPr>
              <a:t>https://car-pric-predict.herokuapp.com/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40493" y="3233409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>
                <a:solidFill>
                  <a:srgbClr val="FFFFFF"/>
                </a:solidFill>
                <a:latin typeface="Open Sauce SemiBold Bold"/>
              </a:rPr>
              <a:t>THANKS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7315200"/>
            <a:ext cx="1286735" cy="3216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340493" y="4519284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F9C041"/>
                </a:solidFill>
                <a:latin typeface="Open Sauce SemiBold Bold"/>
              </a:rPr>
              <a:t>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9228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8936" y="1611887"/>
            <a:ext cx="6980583" cy="7344788"/>
            <a:chOff x="0" y="0"/>
            <a:chExt cx="5842000" cy="61468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l="-23907" r="-33918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r="r" b="b" t="t" l="l"/>
              <a:pathLst>
                <a:path h="6146800" w="58420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l="0" r="0" t="-286" b="-286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7830196" y="3982374"/>
            <a:ext cx="2437479" cy="23222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84375" y="3034027"/>
            <a:ext cx="5969288" cy="175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5"/>
              </a:lnSpc>
            </a:pPr>
            <a:r>
              <a:rPr lang="en-US" sz="6725">
                <a:solidFill>
                  <a:srgbClr val="FCBF01"/>
                </a:solidFill>
                <a:latin typeface="League Spartan"/>
              </a:rPr>
              <a:t>CAR PRICE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10954"/>
            <a:ext cx="6670901" cy="22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7"/>
              </a:lnSpc>
            </a:pPr>
            <a:r>
              <a:rPr lang="en-US" sz="2823">
                <a:solidFill>
                  <a:srgbClr val="FDFDFD"/>
                </a:solidFill>
                <a:latin typeface="Montserrat"/>
              </a:rPr>
              <a:t>In this project we tried to predict the Car Price of used cars by their information from dataset car data.csv using Linear Regression 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78537"/>
            <a:ext cx="3040320" cy="119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9"/>
              </a:lnSpc>
              <a:spcBef>
                <a:spcPct val="0"/>
              </a:spcBef>
            </a:pPr>
            <a:r>
              <a:rPr lang="en-US" sz="6970">
                <a:solidFill>
                  <a:srgbClr val="FDFDFD"/>
                </a:solidFill>
                <a:latin typeface="DM Sans Bold"/>
              </a:rPr>
              <a:t>Topic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18883"/>
          <a:stretch>
            <a:fillRect/>
          </a:stretch>
        </p:blipFill>
        <p:spPr>
          <a:xfrm flipH="false" flipV="false" rot="0">
            <a:off x="1028700" y="2060269"/>
            <a:ext cx="9032649" cy="22168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6238077"/>
            <a:ext cx="7067533" cy="10989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461" y="4801586"/>
            <a:ext cx="120559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Importing libraries Numpy , Pandas , Seaborn , Matplotlib.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3461" y="7622800"/>
            <a:ext cx="67024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Reading dataset "car data.csv"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28" y="1682819"/>
            <a:ext cx="2459336" cy="83063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6828" y="3794263"/>
            <a:ext cx="2459336" cy="83722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6828" y="5743258"/>
            <a:ext cx="7084125" cy="19998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85248"/>
            <a:ext cx="50717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Displaying top 5 rows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019307"/>
            <a:ext cx="99075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print  unique values in specified feature types.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19967"/>
            <a:ext cx="50717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Displaying shape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28" y="1682819"/>
            <a:ext cx="5526381" cy="11871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6828" y="3141129"/>
            <a:ext cx="3852483" cy="5959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42149" b="0"/>
          <a:stretch>
            <a:fillRect/>
          </a:stretch>
        </p:blipFill>
        <p:spPr>
          <a:xfrm flipH="false" flipV="false" rot="0">
            <a:off x="1396828" y="5667058"/>
            <a:ext cx="12749880" cy="73293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37118"/>
            <a:ext cx="85088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Check description of numeric variables 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019307"/>
            <a:ext cx="113525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Dropping Car_Name feature in final dataset as it is not required 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19967"/>
            <a:ext cx="50717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Displaying shape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57996" t="0" r="0" b="0"/>
          <a:stretch>
            <a:fillRect/>
          </a:stretch>
        </p:blipFill>
        <p:spPr>
          <a:xfrm flipH="false" flipV="false" rot="0">
            <a:off x="1396828" y="6666693"/>
            <a:ext cx="9257271" cy="7329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28" y="1616357"/>
            <a:ext cx="6796237" cy="8069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6828" y="3365638"/>
            <a:ext cx="13045451" cy="8111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96828" y="5414370"/>
            <a:ext cx="9418369" cy="9059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96828" y="7557960"/>
            <a:ext cx="10539030" cy="70865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18573"/>
            <a:ext cx="85088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Adding a column 'Current Year' =2022.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5470" y="6615620"/>
            <a:ext cx="81153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Dropping ' Year ' as it is not required 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72029"/>
            <a:ext cx="13122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Adding 'no_year' as calculated by ' Current Year ' - ' Year ' 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5470" y="8561894"/>
            <a:ext cx="13122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get_dummies used to convert feature into One Hot Encoding. 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28" y="3308488"/>
            <a:ext cx="5685331" cy="9371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6828" y="1490189"/>
            <a:ext cx="3980734" cy="8473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20188" y="5143500"/>
            <a:ext cx="7823812" cy="17686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20188" y="7883096"/>
            <a:ext cx="12444427" cy="67374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99498"/>
            <a:ext cx="104497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This shows how one feature is related to another.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74106"/>
            <a:ext cx="70487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Get correlation of each dataset.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07556"/>
            <a:ext cx="65167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To plot graph using Seaborn.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225" y="8718764"/>
            <a:ext cx="35148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plot heatmap.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28" y="1810086"/>
            <a:ext cx="5686940" cy="13269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96828" y="4042083"/>
            <a:ext cx="4378680" cy="9814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34736" b="0"/>
          <a:stretch>
            <a:fillRect/>
          </a:stretch>
        </p:blipFill>
        <p:spPr>
          <a:xfrm flipH="false" flipV="false" rot="0">
            <a:off x="1383107" y="5575961"/>
            <a:ext cx="11182971" cy="132898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3298963"/>
            <a:ext cx="76973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Independent &amp; Dependent Feature.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395852"/>
            <a:ext cx="72207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Splitting x , y to training &amp; testing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63782" t="17201" r="0" b="0"/>
          <a:stretch>
            <a:fillRect/>
          </a:stretch>
        </p:blipFill>
        <p:spPr>
          <a:xfrm flipH="false" flipV="false" rot="0">
            <a:off x="1362533" y="7133544"/>
            <a:ext cx="6205954" cy="11003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1D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78761" y="95250"/>
            <a:ext cx="3409239" cy="10287000"/>
            <a:chOff x="0" y="0"/>
            <a:chExt cx="634287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87" cy="1913890"/>
            </a:xfrm>
            <a:custGeom>
              <a:avLst/>
              <a:gdLst/>
              <a:ahLst/>
              <a:cxnLst/>
              <a:rect r="r" b="b" t="t" l="l"/>
              <a:pathLst>
                <a:path h="1913890" w="634287">
                  <a:moveTo>
                    <a:pt x="0" y="0"/>
                  </a:moveTo>
                  <a:lnTo>
                    <a:pt x="634287" y="0"/>
                  </a:lnTo>
                  <a:lnTo>
                    <a:pt x="63428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461" y="707016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34024" y="521693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1682819"/>
            <a:ext cx="10399731" cy="18543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2087" b="0"/>
          <a:stretch>
            <a:fillRect/>
          </a:stretch>
        </p:blipFill>
        <p:spPr>
          <a:xfrm flipH="false" flipV="false" rot="0">
            <a:off x="1028700" y="4492169"/>
            <a:ext cx="8832585" cy="14142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6858237"/>
            <a:ext cx="7137704" cy="99750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02082" y="572509"/>
            <a:ext cx="6546854" cy="6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8"/>
              </a:lnSpc>
            </a:pPr>
            <a:r>
              <a:rPr lang="en-US" sz="5128">
                <a:solidFill>
                  <a:srgbClr val="FCBF01"/>
                </a:solidFill>
                <a:latin typeface="League Spartan Bold"/>
              </a:rPr>
              <a:t>CODE FOR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3461" y="3692704"/>
            <a:ext cx="47729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DFDFD"/>
                </a:solidFill>
                <a:latin typeface="Open Sans Light"/>
              </a:rPr>
              <a:t>Linear Regression (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3461" y="6058772"/>
            <a:ext cx="40211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Predicting price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3461" y="8217693"/>
            <a:ext cx="40211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Accuracy ~ 85%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DAFHWVl9afY</dc:identifier>
  <dcterms:modified xsi:type="dcterms:W3CDTF">2011-08-01T06:04:30Z</dcterms:modified>
  <cp:revision>1</cp:revision>
  <dc:title>DATA SCIENCE</dc:title>
</cp:coreProperties>
</file>